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4" r:id="rId3"/>
    <p:sldId id="257" r:id="rId4"/>
    <p:sldId id="274" r:id="rId5"/>
    <p:sldId id="258" r:id="rId6"/>
    <p:sldId id="278" r:id="rId7"/>
    <p:sldId id="259" r:id="rId8"/>
    <p:sldId id="260" r:id="rId9"/>
    <p:sldId id="265" r:id="rId10"/>
    <p:sldId id="266" r:id="rId11"/>
    <p:sldId id="267" r:id="rId12"/>
    <p:sldId id="269" r:id="rId13"/>
    <p:sldId id="268" r:id="rId14"/>
    <p:sldId id="270" r:id="rId15"/>
    <p:sldId id="261" r:id="rId16"/>
    <p:sldId id="271" r:id="rId17"/>
    <p:sldId id="273" r:id="rId18"/>
    <p:sldId id="272" r:id="rId19"/>
    <p:sldId id="262" r:id="rId20"/>
    <p:sldId id="277" r:id="rId21"/>
    <p:sldId id="275" r:id="rId22"/>
    <p:sldId id="263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43624-6CC5-4711-9304-67BA2935B2D9}" type="datetimeFigureOut">
              <a:rPr lang="en-US" smtClean="0"/>
              <a:t>5/12/2019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44275-08E3-48B6-B74F-9F0A8CF09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2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88106-D6D4-4CD7-9A84-79C0532A8F21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38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5A53-91F3-4D55-BC66-E940FBEE3DB9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6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8E9D-81C6-4F77-94F4-C2A477A4B94D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1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84F7-A46E-4EC1-BAEE-AEE4EC458290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5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931A-6CF2-4D28-9816-1E802B7364C3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42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A868-1D10-46A1-AAC9-342E5561364B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8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B0B7-6EF0-4B1B-BCE8-58F02A9C25B2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9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9D2BC-F490-4FFE-BFE0-FF30FF3478DA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3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DCC4-50A1-4ABB-AAB6-C597D9BC6520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0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1410F-4259-41A4-9F0A-5E200F8641C8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2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A536CD8-C92F-4930-9FF1-CA4A3EE79050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76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41D0740-58C8-46D1-8556-EFF4D9F73DA3}" type="datetime1">
              <a:rPr lang="en-US" smtClean="0"/>
              <a:t>5/12/2019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88F74A6-09EA-4866-A7E2-B2E005A4AD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04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www.cs.columbia.edu/cg/elastic_coiling/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ED72-CF68-4DD1-87D0-CBA2ED34B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23769"/>
            <a:ext cx="8991600" cy="1645920"/>
          </a:xfrm>
        </p:spPr>
        <p:txBody>
          <a:bodyPr/>
          <a:lstStyle/>
          <a:p>
            <a:r>
              <a:rPr lang="en-US" dirty="0"/>
              <a:t>Flexible pendulum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D2AAA-C150-4B87-A695-82CF7603B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988096"/>
            <a:ext cx="6801612" cy="1239894"/>
          </a:xfrm>
        </p:spPr>
        <p:txBody>
          <a:bodyPr/>
          <a:lstStyle/>
          <a:p>
            <a:r>
              <a:rPr lang="en-US" dirty="0"/>
              <a:t>ENAE 646 – Advanced Dynamics </a:t>
            </a:r>
            <a:br>
              <a:rPr lang="en-US" dirty="0"/>
            </a:br>
            <a:r>
              <a:rPr lang="en-US" dirty="0"/>
              <a:t>Course Project</a:t>
            </a:r>
            <a:br>
              <a:rPr lang="en-US" dirty="0"/>
            </a:br>
            <a:r>
              <a:rPr lang="en-US" dirty="0"/>
              <a:t>Date: 5/9/2019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0BDA8-5849-4D2F-9870-E00A2A0B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174EC-93CC-43BA-82FF-5295863ADDB5}"/>
              </a:ext>
            </a:extLst>
          </p:cNvPr>
          <p:cNvSpPr txBox="1"/>
          <p:nvPr/>
        </p:nvSpPr>
        <p:spPr>
          <a:xfrm>
            <a:off x="168675" y="6107837"/>
            <a:ext cx="328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Name: Prateek Jaya Prakash</a:t>
            </a:r>
          </a:p>
        </p:txBody>
      </p:sp>
    </p:spTree>
    <p:extLst>
      <p:ext uri="{BB962C8B-B14F-4D97-AF65-F5344CB8AC3E}">
        <p14:creationId xmlns:p14="http://schemas.microsoft.com/office/powerpoint/2010/main" val="421001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410062-EC14-4060-BAE8-EF9A55659E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136" y="914401"/>
                <a:ext cx="7729728" cy="550415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Hence forth, let N=4. (4 nodes and 3 links)</a:t>
                </a:r>
              </a:p>
              <a:p>
                <a:r>
                  <a:rPr lang="en-US" dirty="0"/>
                  <a:t>The 3 links can independently stretch along their center line. Hence, the linear strain is quantified by-</a:t>
                </a:r>
              </a:p>
              <a:p>
                <a:endParaRPr lang="en-US" dirty="0"/>
              </a:p>
              <a:p>
                <a:r>
                  <a:rPr lang="en-US" dirty="0"/>
                  <a:t>Next, we quantify bending using-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𝑡𝑢𝑟𝑛𝑖𝑛𝑔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𝑐𝑢𝑟𝑣𝑎𝑡𝑢𝑟𝑒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Turing angle is the angle between adjacent links.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410062-EC14-4060-BAE8-EF9A55659E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136" y="914401"/>
                <a:ext cx="7729728" cy="5504154"/>
              </a:xfrm>
              <a:blipFill>
                <a:blip r:embed="rId2"/>
                <a:stretch>
                  <a:fillRect l="-473" t="-554" r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BCEB6-F0E7-48A6-943E-AACE61168522}"/>
                  </a:ext>
                </a:extLst>
              </p:cNvPr>
              <p:cNvSpPr txBox="1"/>
              <p:nvPr/>
            </p:nvSpPr>
            <p:spPr>
              <a:xfrm>
                <a:off x="4388353" y="2858609"/>
                <a:ext cx="3415294" cy="331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Strain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</m:acc>
                      </m:e>
                    </m:d>
                  </m:oMath>
                </a14:m>
                <a:r>
                  <a:rPr lang="en-US" b="1" dirty="0"/>
                  <a:t> for k =0,1,2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BCEB6-F0E7-48A6-943E-AACE6116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353" y="2858609"/>
                <a:ext cx="3415294" cy="331309"/>
              </a:xfrm>
              <a:prstGeom prst="rect">
                <a:avLst/>
              </a:prstGeom>
              <a:blipFill>
                <a:blip r:embed="rId3"/>
                <a:stretch>
                  <a:fillRect l="-4286" t="-12963" r="-3214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13C58-C537-4F55-B4C1-B3650D6A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BCDB6-EE79-47A1-8E90-9A2BC5DED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491" y="1806228"/>
            <a:ext cx="3848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6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C81D9-748A-4283-B3C2-905D4506B3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136" y="381741"/>
                <a:ext cx="7729728" cy="49981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mentioned before, mass is concentrated at each vertex.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the mass of vertex k.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𝑒𝑑𝑔𝑒𝑠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𝑚𝑒𝑒𝑡𝑖𝑛𝑔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𝑣𝑒𝑟𝑡𝑒𝑥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For simplicity, it is assumed that all the edges have an identical mass of 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7C81D9-748A-4283-B3C2-905D4506B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136" y="381741"/>
                <a:ext cx="7729728" cy="4998128"/>
              </a:xfrm>
              <a:blipFill>
                <a:blip r:embed="rId2"/>
                <a:stretch>
                  <a:fillRect l="-473" t="-732" r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0E309-9C02-41FE-811D-9A354E8C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7348E-E3D7-4D8A-846E-7F8BD5BD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185" y="4292066"/>
            <a:ext cx="3349841" cy="13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3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C11E-F1D1-47EA-B57A-803BC2BD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5701"/>
            <a:ext cx="7729728" cy="1188720"/>
          </a:xfrm>
        </p:spPr>
        <p:txBody>
          <a:bodyPr/>
          <a:lstStyle/>
          <a:p>
            <a:r>
              <a:rPr lang="en-US" dirty="0"/>
              <a:t>Potential energy of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20D40-12E7-454A-A7DF-95F5118D3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61500"/>
            <a:ext cx="7729728" cy="3101983"/>
          </a:xfrm>
        </p:spPr>
        <p:txBody>
          <a:bodyPr/>
          <a:lstStyle/>
          <a:p>
            <a:r>
              <a:rPr lang="en-US" dirty="0"/>
              <a:t>The Discrete elastic model is further simplified by constructing the 4-node model with-</a:t>
            </a:r>
          </a:p>
          <a:p>
            <a:pPr lvl="3"/>
            <a:r>
              <a:rPr lang="en-US" dirty="0"/>
              <a:t>Linear springs representing the edges.</a:t>
            </a:r>
          </a:p>
          <a:p>
            <a:pPr lvl="3"/>
            <a:r>
              <a:rPr lang="en-US" dirty="0"/>
              <a:t>Non-linear torsional springs at the nodes.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A3E09-F3EA-4C7A-A92E-BF6AC542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249" y="3192677"/>
            <a:ext cx="4153502" cy="31217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5F59-9327-4B34-A69B-EBDAD85F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2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F52C6-360B-45A2-B438-6A22EF59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0191"/>
            <a:ext cx="7729728" cy="1188720"/>
          </a:xfrm>
        </p:spPr>
        <p:txBody>
          <a:bodyPr/>
          <a:lstStyle/>
          <a:p>
            <a:r>
              <a:rPr lang="en-US" dirty="0"/>
              <a:t>Bending and stretching potential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584E7-C080-4DE9-B434-AA2981758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136" y="1553592"/>
                <a:ext cx="7729728" cy="4186435"/>
              </a:xfrm>
            </p:spPr>
            <p:txBody>
              <a:bodyPr/>
              <a:lstStyle/>
              <a:p>
                <a:r>
                  <a:rPr lang="en-US" dirty="0"/>
                  <a:t>The total potential energy of the system is comprised of the stretching energy, the bending energy and gravitational energy.</a:t>
                </a:r>
              </a:p>
              <a:p>
                <a:endParaRPr lang="en-US" dirty="0"/>
              </a:p>
              <a:p>
                <a:r>
                  <a:rPr lang="en-US" dirty="0"/>
                  <a:t>Elastic stretching energy as a function of elastic strain-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e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𝒆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p>
                                          </m:sSup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Bending energy as a function of the curvature-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Gravitational potential energy-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584E7-C080-4DE9-B434-AA2981758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136" y="1553592"/>
                <a:ext cx="7729728" cy="4186435"/>
              </a:xfrm>
              <a:blipFill>
                <a:blip r:embed="rId2"/>
                <a:stretch>
                  <a:fillRect l="-473" t="-873" r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8F0701-10F7-47D9-9CAC-0D0BD81D6AEC}"/>
                  </a:ext>
                </a:extLst>
              </p:cNvPr>
              <p:cNvSpPr txBox="1"/>
              <p:nvPr/>
            </p:nvSpPr>
            <p:spPr>
              <a:xfrm>
                <a:off x="5082100" y="4154749"/>
                <a:ext cx="2589427" cy="810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8F0701-10F7-47D9-9CAC-0D0BD81D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100" y="4154749"/>
                <a:ext cx="2589427" cy="810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08CA4-92DC-4935-9EAA-29ADA16A5174}"/>
                  </a:ext>
                </a:extLst>
              </p:cNvPr>
              <p:cNvSpPr txBox="1"/>
              <p:nvPr/>
            </p:nvSpPr>
            <p:spPr>
              <a:xfrm>
                <a:off x="5293697" y="5348623"/>
                <a:ext cx="1604605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08CA4-92DC-4935-9EAA-29ADA16A5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697" y="5348623"/>
                <a:ext cx="1604605" cy="77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9E8C-AB92-4372-A47A-55B085B84887}"/>
                  </a:ext>
                </a:extLst>
              </p:cNvPr>
              <p:cNvSpPr txBox="1"/>
              <p:nvPr/>
            </p:nvSpPr>
            <p:spPr>
              <a:xfrm>
                <a:off x="8469297" y="3995026"/>
                <a:ext cx="2530136" cy="112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59E8C-AB92-4372-A47A-55B085B84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297" y="3995026"/>
                <a:ext cx="2530136" cy="1129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06521-CC4D-4B28-AE6D-51E215F3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7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8349-C27F-4C08-98CE-593E838C1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80"/>
            <a:ext cx="7729728" cy="1188720"/>
          </a:xfrm>
        </p:spPr>
        <p:txBody>
          <a:bodyPr/>
          <a:lstStyle/>
          <a:p>
            <a:r>
              <a:rPr lang="en-US" dirty="0"/>
              <a:t>State space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1F6C8-79CE-4094-9A47-4E467F6957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136" y="1518082"/>
                <a:ext cx="7729728" cy="4221945"/>
              </a:xfrm>
            </p:spPr>
            <p:txBody>
              <a:bodyPr/>
              <a:lstStyle/>
              <a:p>
                <a:r>
                  <a:rPr lang="en-US" dirty="0"/>
                  <a:t>To express the dynamics in state space form, let the state vector ‘</a:t>
                </a:r>
                <a:r>
                  <a:rPr lang="en-US" b="1" dirty="0"/>
                  <a:t>q</a:t>
                </a:r>
                <a:r>
                  <a:rPr lang="en-US" dirty="0"/>
                  <a:t>’ be defined as-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2   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state space form is given by-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1F6C8-79CE-4094-9A47-4E467F695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136" y="1518082"/>
                <a:ext cx="7729728" cy="4221945"/>
              </a:xfrm>
              <a:blipFill>
                <a:blip r:embed="rId2"/>
                <a:stretch>
                  <a:fillRect l="-473" t="-722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F4734E-A48E-4717-914F-D537C6214473}"/>
                  </a:ext>
                </a:extLst>
              </p:cNvPr>
              <p:cNvSpPr txBox="1"/>
              <p:nvPr/>
            </p:nvSpPr>
            <p:spPr>
              <a:xfrm>
                <a:off x="5793833" y="3490554"/>
                <a:ext cx="604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F4734E-A48E-4717-914F-D537C6214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833" y="3490554"/>
                <a:ext cx="604333" cy="276999"/>
              </a:xfrm>
              <a:prstGeom prst="rect">
                <a:avLst/>
              </a:prstGeom>
              <a:blipFill>
                <a:blip r:embed="rId3"/>
                <a:stretch>
                  <a:fillRect l="-13000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185E47-B70E-4D6C-9D5F-9335614B73CC}"/>
                  </a:ext>
                </a:extLst>
              </p:cNvPr>
              <p:cNvSpPr txBox="1"/>
              <p:nvPr/>
            </p:nvSpPr>
            <p:spPr>
              <a:xfrm>
                <a:off x="3572895" y="3913656"/>
                <a:ext cx="5562998" cy="2284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acc>
                        <m:accPr>
                          <m:chr m:val="̇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𝒆𝒙𝒕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𝑝𝑜𝑡𝑒𝑛𝑡𝑖𝑎𝑙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𝑒𝑥𝑡𝑒𝑟𝑛𝑎𝑙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(Constraint forces and externally applied forces)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185E47-B70E-4D6C-9D5F-9335614B7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95" y="3913656"/>
                <a:ext cx="5562998" cy="2284343"/>
              </a:xfrm>
              <a:prstGeom prst="rect">
                <a:avLst/>
              </a:prstGeom>
              <a:blipFill>
                <a:blip r:embed="rId4"/>
                <a:stretch>
                  <a:fillRect l="-2519" r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C3C14-6241-4F1A-942D-324B30BA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02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3C5B-7F17-4B95-BB81-E61BA099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47946"/>
            <a:ext cx="7729728" cy="1188720"/>
          </a:xfrm>
        </p:spPr>
        <p:txBody>
          <a:bodyPr/>
          <a:lstStyle/>
          <a:p>
            <a:r>
              <a:rPr lang="en-US" dirty="0"/>
              <a:t>CASE 1: Pure stretching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FA77F-7412-4D38-A28E-418651EAC4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136" y="1589104"/>
                <a:ext cx="7729728" cy="4150924"/>
              </a:xfrm>
            </p:spPr>
            <p:txBody>
              <a:bodyPr/>
              <a:lstStyle/>
              <a:p>
                <a:r>
                  <a:rPr lang="en-US" dirty="0"/>
                  <a:t>Bending is ignored. Any external input to the system will be along the center line.</a:t>
                </a:r>
              </a:p>
              <a:p>
                <a:r>
                  <a:rPr lang="en-US" dirty="0"/>
                  <a:t>Total energy of the system hence becomes-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Assume that the system starts from rest with the nodes displaced from the equilibrium by a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FA77F-7412-4D38-A28E-418651EAC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136" y="1589104"/>
                <a:ext cx="7729728" cy="4150924"/>
              </a:xfrm>
              <a:blipFill>
                <a:blip r:embed="rId2"/>
                <a:stretch>
                  <a:fillRect l="-473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99415C-FBFB-4CB2-A7B4-43CB437963BA}"/>
                  </a:ext>
                </a:extLst>
              </p:cNvPr>
              <p:cNvSpPr txBox="1"/>
              <p:nvPr/>
            </p:nvSpPr>
            <p:spPr>
              <a:xfrm>
                <a:off x="2877963" y="3764132"/>
                <a:ext cx="7729295" cy="2220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((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=0,1,2,3</m:t>
                      </m:r>
                    </m:oMath>
                  </m:oMathPara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99415C-FBFB-4CB2-A7B4-43CB43796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963" y="3764132"/>
                <a:ext cx="7729295" cy="22204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F47FC-BCD8-4FCC-BE6B-88F42AFA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55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C877-CB10-444F-82F3-35901EFC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8968"/>
            <a:ext cx="7729728" cy="1188720"/>
          </a:xfrm>
        </p:spPr>
        <p:txBody>
          <a:bodyPr/>
          <a:lstStyle/>
          <a:p>
            <a:r>
              <a:rPr lang="en-US" dirty="0"/>
              <a:t>Simulation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8F073-09A4-4090-ACF1-4DC90A1C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48902"/>
            <a:ext cx="7729728" cy="3991126"/>
          </a:xfrm>
        </p:spPr>
        <p:txBody>
          <a:bodyPr/>
          <a:lstStyle/>
          <a:p>
            <a:r>
              <a:rPr lang="en-US" dirty="0"/>
              <a:t>Let the system have no external applied forces. The only force acting on the system is the constraint force at node 0. (Because node 0 is assumed to be fixed).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0B67C49-B195-4146-AF0A-C5BA93B83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1680735"/>
                  </p:ext>
                </p:extLst>
              </p:nvPr>
            </p:nvGraphicFramePr>
            <p:xfrm>
              <a:off x="2032000" y="2859185"/>
              <a:ext cx="8128000" cy="185485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38981029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9096932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96586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 m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9742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 l’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478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EA (Elastic modulus)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4.9 x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424286"/>
                      </a:ext>
                    </a:extLst>
                  </a:tr>
                  <a:tr h="3714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 kg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03742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0B67C49-B195-4146-AF0A-C5BA93B83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1680735"/>
                  </p:ext>
                </p:extLst>
              </p:nvPr>
            </p:nvGraphicFramePr>
            <p:xfrm>
              <a:off x="2032000" y="2859185"/>
              <a:ext cx="8128000" cy="185485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38981029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9096932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96586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 m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9742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 l’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478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EA (Elastic modulus)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50" t="-308197" r="-600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424286"/>
                      </a:ext>
                    </a:extLst>
                  </a:tr>
                  <a:tr h="3714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 kg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03742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D7C02-B55F-43E3-9271-ABEA4789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8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112B-338D-4D71-814D-6D96F73E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069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stretching_Trim">
            <a:hlinkClick r:id="" action="ppaction://media"/>
            <a:extLst>
              <a:ext uri="{FF2B5EF4-FFF2-40B4-BE49-F238E27FC236}">
                <a16:creationId xmlns:a16="http://schemas.microsoft.com/office/drawing/2014/main" id="{93C945C0-36CD-41FC-8E3C-19191E8804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9524" y="2161867"/>
            <a:ext cx="5792718" cy="456594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EC9EF7-0EC7-4C3D-BDCA-A07549362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16761"/>
            <a:ext cx="5433183" cy="30382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638D0-AA42-441A-8F87-618367ED6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2200" y="5658627"/>
            <a:ext cx="365760" cy="365760"/>
          </a:xfrm>
        </p:spPr>
        <p:txBody>
          <a:bodyPr/>
          <a:lstStyle/>
          <a:p>
            <a:fld id="{388F74A6-09EA-4866-A7E2-B2E005A4ADB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5F9C-459A-4E3B-A072-C66FD82B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81"/>
            <a:ext cx="7729728" cy="65992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E1574-9A39-4F3F-B87D-14AECD160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00326"/>
            <a:ext cx="7729728" cy="42397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98AF9-93B1-480F-B7DB-496ABB6F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23" y="1018812"/>
            <a:ext cx="9321553" cy="52027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EA0DC-6EEF-4DBD-BE8C-9B9A0BC3F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81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366B-DEE5-470E-ADBA-589BD83A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5701"/>
            <a:ext cx="7729728" cy="1188720"/>
          </a:xfrm>
        </p:spPr>
        <p:txBody>
          <a:bodyPr/>
          <a:lstStyle/>
          <a:p>
            <a:r>
              <a:rPr lang="en-US" dirty="0"/>
              <a:t>Case 2: bending and Stretching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53035-C7FE-45B2-AA23-5ED01BCB6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35838"/>
            <a:ext cx="7729728" cy="4257456"/>
          </a:xfrm>
        </p:spPr>
        <p:txBody>
          <a:bodyPr/>
          <a:lstStyle/>
          <a:p>
            <a:r>
              <a:rPr lang="en-US" dirty="0"/>
              <a:t>The links are assumed to be rigid. </a:t>
            </a:r>
          </a:p>
          <a:p>
            <a:r>
              <a:rPr lang="en-US" dirty="0"/>
              <a:t>Nodes are non-linear torsional springs. </a:t>
            </a:r>
          </a:p>
          <a:p>
            <a:r>
              <a:rPr lang="en-US" dirty="0"/>
              <a:t>Total energy of the system is-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compute the differential of Eb we need to compute-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108347-702E-48C3-98F2-E1705CEC5336}"/>
                  </a:ext>
                </a:extLst>
              </p:cNvPr>
              <p:cNvSpPr txBox="1"/>
              <p:nvPr/>
            </p:nvSpPr>
            <p:spPr>
              <a:xfrm>
                <a:off x="5637318" y="2928745"/>
                <a:ext cx="1979003" cy="299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108347-702E-48C3-98F2-E1705CEC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318" y="2928745"/>
                <a:ext cx="1979003" cy="299634"/>
              </a:xfrm>
              <a:prstGeom prst="rect">
                <a:avLst/>
              </a:prstGeom>
              <a:blipFill>
                <a:blip r:embed="rId2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A3F0D4-0FC4-4D4A-B190-E67E8C88B3E2}"/>
                  </a:ext>
                </a:extLst>
              </p:cNvPr>
              <p:cNvSpPr txBox="1"/>
              <p:nvPr/>
            </p:nvSpPr>
            <p:spPr>
              <a:xfrm>
                <a:off x="4811739" y="3409796"/>
                <a:ext cx="3383169" cy="810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A3F0D4-0FC4-4D4A-B190-E67E8C88B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739" y="3409796"/>
                <a:ext cx="3383169" cy="810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118AD-16A7-4F49-A663-EC1CAF0F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300BE9-A03C-4505-A276-8A6F28F7673D}"/>
                  </a:ext>
                </a:extLst>
              </p:cNvPr>
              <p:cNvSpPr txBox="1"/>
              <p:nvPr/>
            </p:nvSpPr>
            <p:spPr>
              <a:xfrm>
                <a:off x="5078027" y="5017228"/>
                <a:ext cx="3291094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sec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300BE9-A03C-4505-A276-8A6F28F76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7" y="5017228"/>
                <a:ext cx="3291094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C6C38-938F-432D-8F8A-9C64275F6C4C}"/>
                  </a:ext>
                </a:extLst>
              </p:cNvPr>
              <p:cNvSpPr txBox="1"/>
              <p:nvPr/>
            </p:nvSpPr>
            <p:spPr>
              <a:xfrm>
                <a:off x="5709674" y="6025944"/>
                <a:ext cx="208537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9C6C38-938F-432D-8F8A-9C64275F6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674" y="6025944"/>
                <a:ext cx="2085379" cy="281937"/>
              </a:xfrm>
              <a:prstGeom prst="rect">
                <a:avLst/>
              </a:prstGeom>
              <a:blipFill>
                <a:blip r:embed="rId5"/>
                <a:stretch>
                  <a:fillRect l="-2047" t="-4348" r="-29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0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D0EB-E51F-4358-AC7A-9FC7E5CF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25743-C0E8-4E30-A34D-2784F18E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Motivation.</a:t>
            </a:r>
          </a:p>
          <a:p>
            <a:r>
              <a:rPr lang="en-US" dirty="0"/>
              <a:t>Project background.</a:t>
            </a:r>
          </a:p>
          <a:p>
            <a:r>
              <a:rPr lang="en-US" dirty="0"/>
              <a:t>Discrete elastic rod theory.</a:t>
            </a:r>
          </a:p>
          <a:p>
            <a:r>
              <a:rPr lang="en-US" dirty="0"/>
              <a:t>Formulation of equations.</a:t>
            </a:r>
          </a:p>
          <a:p>
            <a:r>
              <a:rPr lang="en-US" dirty="0"/>
              <a:t>Pendulum under pure stretching.</a:t>
            </a:r>
          </a:p>
          <a:p>
            <a:r>
              <a:rPr lang="en-US" dirty="0"/>
              <a:t>Pendulum under bending and stretching.</a:t>
            </a:r>
          </a:p>
          <a:p>
            <a:r>
              <a:rPr lang="en-US" dirty="0"/>
              <a:t>Future work/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B9FA4-1F80-4799-A8AD-FCC2EC79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1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E651-1972-48F5-9327-9F6996650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4681"/>
            <a:ext cx="7729728" cy="1188720"/>
          </a:xfrm>
        </p:spPr>
        <p:txBody>
          <a:bodyPr/>
          <a:lstStyle/>
          <a:p>
            <a:r>
              <a:rPr lang="en-US" dirty="0"/>
              <a:t>bending and Stretching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CCD9-F9C1-4A02-B20F-23276A0ED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420428"/>
            <a:ext cx="7729728" cy="4319600"/>
          </a:xfrm>
        </p:spPr>
        <p:txBody>
          <a:bodyPr/>
          <a:lstStyle/>
          <a:p>
            <a:r>
              <a:rPr lang="en-US" dirty="0"/>
              <a:t>Potential energy due to stretching-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only external force acting on the system is the constraint force. (As a result, velocity of node 0 is zero)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31136-539B-473A-8321-5C0228F4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C643D9-7DEA-422B-86C9-BCC8CA8B3575}"/>
                  </a:ext>
                </a:extLst>
              </p:cNvPr>
              <p:cNvSpPr txBox="1"/>
              <p:nvPr/>
            </p:nvSpPr>
            <p:spPr>
              <a:xfrm>
                <a:off x="4358922" y="1882066"/>
                <a:ext cx="3474156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e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𝒆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p>
                                          </m:sSup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−1)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C643D9-7DEA-422B-86C9-BCC8CA8B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22" y="1882066"/>
                <a:ext cx="3474156" cy="778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EBFF815-C61E-4C87-9541-2B609B921D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087395"/>
                  </p:ext>
                </p:extLst>
              </p:nvPr>
            </p:nvGraphicFramePr>
            <p:xfrm>
              <a:off x="2032000" y="4158011"/>
              <a:ext cx="8128000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120346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9782044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880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8794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0883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EBFF815-C61E-4C87-9541-2B609B921D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087395"/>
                  </p:ext>
                </p:extLst>
              </p:nvPr>
            </p:nvGraphicFramePr>
            <p:xfrm>
              <a:off x="2032000" y="4158011"/>
              <a:ext cx="8128000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12034613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9782044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880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108197" r="-600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8794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208197" r="-1006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08839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1927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5EBB-383F-41BF-BBF8-4F61CE94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6825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C521-5511-4147-B236-D9A93E80C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F807D-CEDB-4AC7-B812-A0974B59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7711" y="6400800"/>
            <a:ext cx="365760" cy="365760"/>
          </a:xfrm>
        </p:spPr>
        <p:txBody>
          <a:bodyPr/>
          <a:lstStyle/>
          <a:p>
            <a:fld id="{388F74A6-09EA-4866-A7E2-B2E005A4ADBB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7141C-F922-4491-9EF3-7FA0FFC3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87" y="1463374"/>
            <a:ext cx="4735722" cy="4782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90976-28D2-4D6F-8EB4-32E7E31C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1301"/>
            <a:ext cx="5484643" cy="44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8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8DFC-240F-4517-87E8-BB9A60BC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7845"/>
            <a:ext cx="7729728" cy="118872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90D2-A37E-4CDD-82EA-606B137E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80226"/>
            <a:ext cx="7729728" cy="4213068"/>
          </a:xfrm>
        </p:spPr>
        <p:txBody>
          <a:bodyPr/>
          <a:lstStyle/>
          <a:p>
            <a:r>
              <a:rPr lang="en-US" dirty="0"/>
              <a:t>Extension of DER theory into 3 dimensions.</a:t>
            </a:r>
          </a:p>
          <a:p>
            <a:r>
              <a:rPr lang="en-US" dirty="0"/>
              <a:t>The center line is allowed to twist. (Configuration of the center line is captured by a set of triads.)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7FD78-A45A-4974-89B0-68EC75E2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F916A-426C-4E57-9E34-52112254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745" y="2672178"/>
            <a:ext cx="2278509" cy="40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31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51903-BE9D-4AA7-9B79-5476E60C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38044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19B29-A024-4FD4-B4B1-7F595C71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8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FCF6-676F-433C-B5AF-D0F68B6C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8047"/>
            <a:ext cx="7729728" cy="775332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57A06-8AF1-4FC4-8E1F-D5163C2A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966823"/>
            <a:ext cx="7729728" cy="3973371"/>
          </a:xfrm>
        </p:spPr>
        <p:txBody>
          <a:bodyPr/>
          <a:lstStyle/>
          <a:p>
            <a:r>
              <a:rPr lang="en-US" dirty="0"/>
              <a:t>Research in the area of soft robotics has created a need for flexible materials.</a:t>
            </a:r>
          </a:p>
          <a:p>
            <a:r>
              <a:rPr lang="en-US" dirty="0"/>
              <a:t>Modelling flexible systems is challenging because the dynamics are non-linear and usually occur as partial differential equations.</a:t>
            </a:r>
          </a:p>
          <a:p>
            <a:r>
              <a:rPr lang="en-US" dirty="0"/>
              <a:t>Extensively used in field of computer graphics.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6103-E767-4F12-B64F-9C1082A6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coiling_1">
            <a:hlinkClick r:id="" action="ppaction://media"/>
            <a:extLst>
              <a:ext uri="{FF2B5EF4-FFF2-40B4-BE49-F238E27FC236}">
                <a16:creationId xmlns:a16="http://schemas.microsoft.com/office/drawing/2014/main" id="{B828D2F8-2547-4F92-9C8D-AAFCB6101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6016" y="2450238"/>
            <a:ext cx="5520709" cy="4048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3EAAD-3372-4370-A4A6-9D37337C36F6}"/>
              </a:ext>
            </a:extLst>
          </p:cNvPr>
          <p:cNvSpPr txBox="1"/>
          <p:nvPr/>
        </p:nvSpPr>
        <p:spPr>
          <a:xfrm>
            <a:off x="3950563" y="6463551"/>
            <a:ext cx="633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http://www.cs.columbia.edu/cg/elastic_coiling/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3E3E-9FA5-4034-A62F-A3ADA890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2B73C-6852-450D-B756-9417BDBF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[1] M. K. Jawed, A. Novelia, and O. M. O’Reilly, A Primer on the Kinematics of Discrete Elastic Rods. Springer, 2018.</a:t>
            </a:r>
          </a:p>
          <a:p>
            <a:r>
              <a:rPr lang="en-US" dirty="0"/>
              <a:t>[2] X. Huang, C. Majidi, A. Novelia, O. M. O’Reilly, D. A. Paley, and W. L. Scott, “On planar discrete elastic rod models for the locomotion of soft robots,” submitted to Soft Robotics.</a:t>
            </a:r>
          </a:p>
          <a:p>
            <a:r>
              <a:rPr lang="en-US" dirty="0"/>
              <a:t>[3] Travis Brunch, W.L. Scott and D.A. Paley “Hybrid Feedback Control of an Inverted Flexible Pendulum”</a:t>
            </a:r>
          </a:p>
          <a:p>
            <a:r>
              <a:rPr lang="en-US" dirty="0"/>
              <a:t>[4] M. V. Trivedi, R. N. Banavar, and B. M. Maschke, “Modeling of hybrid lumped-distributed parameter mechanical systems with multiple equilibria,” in Proc. 18th IFAC World Congress, Milano, Italy, vol. 18, no. 1, 2011, pp. 7696–7701.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FDF38-EF02-4DDE-AF25-FF3B2567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7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4700-5CF8-44CF-91A1-3AD9DCDC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E6439-9F82-4318-AE60-EEC1A53D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15360"/>
            <a:ext cx="7729728" cy="3101983"/>
          </a:xfrm>
        </p:spPr>
        <p:txBody>
          <a:bodyPr/>
          <a:lstStyle/>
          <a:p>
            <a:r>
              <a:rPr lang="en-US" dirty="0"/>
              <a:t>The Discrete Elastic Rod theory is one of the many approaches to model flexible bodies.</a:t>
            </a:r>
          </a:p>
          <a:p>
            <a:r>
              <a:rPr lang="en-US" dirty="0"/>
              <a:t>Based on Kirchhoff's rod theory.</a:t>
            </a:r>
          </a:p>
          <a:p>
            <a:r>
              <a:rPr lang="en-US" dirty="0"/>
              <a:t>Uses concepts from discrete differential geometry.</a:t>
            </a:r>
          </a:p>
          <a:p>
            <a:r>
              <a:rPr lang="en-US" dirty="0"/>
              <a:t>Primary focus is on the planar case.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DB842-9930-4D15-98DD-55D42879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4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37DF8-7AC2-4626-93E6-A2B13440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74029"/>
            <a:ext cx="7729728" cy="587483"/>
          </a:xfrm>
        </p:spPr>
        <p:txBody>
          <a:bodyPr>
            <a:normAutofit fontScale="90000"/>
          </a:bodyPr>
          <a:lstStyle/>
          <a:p>
            <a:r>
              <a:rPr lang="en-US" dirty="0"/>
              <a:t>Twist and the center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AE23-B686-488E-B557-B01190939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DA520-1CCA-4C82-9940-1772298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4DEFD-5DD4-4929-9D6C-750E50DE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946" y="1231848"/>
            <a:ext cx="3101788" cy="51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3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01D2-98C6-4CC4-896E-C966FAFC4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440"/>
            <a:ext cx="10515600" cy="1011555"/>
          </a:xfrm>
        </p:spPr>
        <p:txBody>
          <a:bodyPr/>
          <a:lstStyle/>
          <a:p>
            <a:r>
              <a:rPr lang="en-US" dirty="0"/>
              <a:t>DER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75280-8CCC-4966-9CF0-59E2C5626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5187"/>
                <a:ext cx="10515600" cy="3669654"/>
              </a:xfrm>
            </p:spPr>
            <p:txBody>
              <a:bodyPr/>
              <a:lstStyle/>
              <a:p>
                <a:r>
                  <a:rPr lang="en-US" dirty="0"/>
                  <a:t>Consider a pendulum with flexible link of mass M continuously distributed throughout the length L. </a:t>
                </a:r>
              </a:p>
              <a:p>
                <a:r>
                  <a:rPr lang="en-US" dirty="0"/>
                  <a:t>If the link is rigid, the dynamics are straightforward.</a:t>
                </a:r>
              </a:p>
              <a:p>
                <a:r>
                  <a:rPr lang="en-US" dirty="0"/>
                  <a:t>For a flexible link, DER formulation “discretizes” the rod into a set of-</a:t>
                </a:r>
                <a:br>
                  <a:rPr lang="en-US" dirty="0"/>
                </a:br>
                <a:r>
                  <a:rPr lang="en-US" dirty="0"/>
                  <a:t>	1. N nodes each with a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2. N-1 edges of length of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75280-8CCC-4966-9CF0-59E2C5626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5187"/>
                <a:ext cx="10515600" cy="3669654"/>
              </a:xfrm>
              <a:blipFill>
                <a:blip r:embed="rId2"/>
                <a:stretch>
                  <a:fillRect l="-406" t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1E5CC7-0CF9-4F8B-8C33-09310011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489" y="3511305"/>
            <a:ext cx="5853021" cy="2817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691D2-410C-45F6-80D8-B7CE49F4EA7F}"/>
              </a:ext>
            </a:extLst>
          </p:cNvPr>
          <p:cNvSpPr txBox="1"/>
          <p:nvPr/>
        </p:nvSpPr>
        <p:spPr>
          <a:xfrm>
            <a:off x="2760956" y="6328780"/>
            <a:ext cx="7173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1.1, Jawed, M.K., Novelia, A., O’Reilly O, M.: A Primer on the Kinematics of Discrete Elastic Rods. [1]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AC7A5-E6BF-4D86-B5FF-30E21496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6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3E87-5B0B-4322-9777-2532B1B9B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7846"/>
            <a:ext cx="7729728" cy="1188720"/>
          </a:xfrm>
        </p:spPr>
        <p:txBody>
          <a:bodyPr/>
          <a:lstStyle/>
          <a:p>
            <a:r>
              <a:rPr lang="en-US" dirty="0"/>
              <a:t>DER Formulation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5564A-17B3-463B-9FE0-6462F038B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878008"/>
            <a:ext cx="7729728" cy="3101983"/>
          </a:xfrm>
        </p:spPr>
        <p:txBody>
          <a:bodyPr/>
          <a:lstStyle/>
          <a:p>
            <a:pPr lvl="1"/>
            <a:r>
              <a:rPr lang="en-US" dirty="0"/>
              <a:t>Predicted model is close to the theoretical model (Based on Euler’s classical theory of elasticity) for higher values of N.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Mass is concentrated at nodes, with the links being massless.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given node ‘i’ is only affected by its immediate neighbors. (Nodes i-1 and i+1).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93EF9-D647-402F-8F71-67E70C5A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7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7952-5547-46E6-9B05-BBC40510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201213"/>
            <a:ext cx="7729728" cy="1188720"/>
          </a:xfrm>
        </p:spPr>
        <p:txBody>
          <a:bodyPr/>
          <a:lstStyle/>
          <a:p>
            <a:r>
              <a:rPr lang="en-US" dirty="0"/>
              <a:t>Planar Discrete elastic Rod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D625B-F0DD-44EE-8E93-31744D853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1620463"/>
            <a:ext cx="7729728" cy="3049191"/>
          </a:xfrm>
        </p:spPr>
        <p:txBody>
          <a:bodyPr/>
          <a:lstStyle/>
          <a:p>
            <a:r>
              <a:rPr lang="en-US" dirty="0"/>
              <a:t>Twisting about the center line is neglected. </a:t>
            </a:r>
          </a:p>
          <a:p>
            <a:r>
              <a:rPr lang="en-US" dirty="0"/>
              <a:t>A set of links can stretch and/or bend in a plane. (assume this to be the x-y plane)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C30C7-1AB1-4C7E-8003-6B106E62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1" y="2710002"/>
            <a:ext cx="4371975" cy="260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491D10-DF3B-444E-80AB-9496E8B1A859}"/>
                  </a:ext>
                </a:extLst>
              </p:cNvPr>
              <p:cNvSpPr txBox="1"/>
              <p:nvPr/>
            </p:nvSpPr>
            <p:spPr>
              <a:xfrm>
                <a:off x="186430" y="5592932"/>
                <a:ext cx="11638625" cy="106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491D10-DF3B-444E-80AB-9496E8B1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0" y="5592932"/>
                <a:ext cx="11638625" cy="1064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C9F7-F0F4-41B4-A942-4A13EC01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4A6-09EA-4866-A7E2-B2E005A4ADB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5040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9085</TotalTime>
  <Words>975</Words>
  <Application>Microsoft Office PowerPoint</Application>
  <PresentationFormat>Widescreen</PresentationFormat>
  <Paragraphs>154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Gill Sans MT</vt:lpstr>
      <vt:lpstr>Parcel</vt:lpstr>
      <vt:lpstr>Flexible pendulum</vt:lpstr>
      <vt:lpstr>Presentation overview</vt:lpstr>
      <vt:lpstr>Motivation</vt:lpstr>
      <vt:lpstr>References</vt:lpstr>
      <vt:lpstr>Project description</vt:lpstr>
      <vt:lpstr>Twist and the center line</vt:lpstr>
      <vt:lpstr>DER formulation</vt:lpstr>
      <vt:lpstr>DER Formulation (Contd.)</vt:lpstr>
      <vt:lpstr>Planar Discrete elastic Rod theory</vt:lpstr>
      <vt:lpstr>PowerPoint Presentation</vt:lpstr>
      <vt:lpstr>PowerPoint Presentation</vt:lpstr>
      <vt:lpstr>Potential energy of the system</vt:lpstr>
      <vt:lpstr>Bending and stretching potential energy</vt:lpstr>
      <vt:lpstr>State space model</vt:lpstr>
      <vt:lpstr>CASE 1: Pure stretching</vt:lpstr>
      <vt:lpstr>Simulation in MATLAB</vt:lpstr>
      <vt:lpstr>Results</vt:lpstr>
      <vt:lpstr>Results (Contd.)</vt:lpstr>
      <vt:lpstr>Case 2: bending and Stretching</vt:lpstr>
      <vt:lpstr>bending and Stretching (Contd.)</vt:lpstr>
      <vt:lpstr>Results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Prateek J Prakash</dc:creator>
  <cp:lastModifiedBy>Prateek J Prakash</cp:lastModifiedBy>
  <cp:revision>45</cp:revision>
  <dcterms:created xsi:type="dcterms:W3CDTF">2019-05-05T01:45:26Z</dcterms:created>
  <dcterms:modified xsi:type="dcterms:W3CDTF">2019-05-14T15:45:27Z</dcterms:modified>
</cp:coreProperties>
</file>